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  <Override PartName="/ppt/media/media2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617931575_1991x1322.jpg"/>
          <p:cNvSpPr/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740627569_2880x1920.jpg"/>
          <p:cNvSpPr/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996267730_2880x1920.jpg"/>
          <p:cNvSpPr/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996267730_2880x1920.jp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740627569_2880x1920.jp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136959463_1989x1321.jpg"/>
          <p:cNvSpPr/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17931575_1991x1322.jpg"/>
          <p:cNvSpPr/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raveen…"/>
          <p:cNvSpPr txBox="1"/>
          <p:nvPr>
            <p:ph type="body" idx="21"/>
          </p:nvPr>
        </p:nvSpPr>
        <p:spPr>
          <a:xfrm>
            <a:off x="1446027" y="8465268"/>
            <a:ext cx="21971003" cy="137594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1" marL="0" indent="182880" defTabSz="330200">
              <a:lnSpc>
                <a:spcPct val="100000"/>
              </a:lnSpc>
              <a:spcBef>
                <a:spcPts val="0"/>
              </a:spcBef>
              <a:buSzTx/>
              <a:buNone/>
              <a:defRPr b="1" sz="2200">
                <a:solidFill>
                  <a:schemeClr val="accent1"/>
                </a:solidFill>
              </a:defRPr>
            </a:pPr>
            <a:r>
              <a:t>Praveen</a:t>
            </a:r>
          </a:p>
          <a:p>
            <a:pPr lvl="1" marL="0" indent="182880" defTabSz="330200">
              <a:lnSpc>
                <a:spcPct val="100000"/>
              </a:lnSpc>
              <a:spcBef>
                <a:spcPts val="0"/>
              </a:spcBef>
              <a:buSzTx/>
              <a:buNone/>
              <a:defRPr b="1" sz="2200">
                <a:solidFill>
                  <a:schemeClr val="accent1"/>
                </a:solidFill>
              </a:defRPr>
            </a:pPr>
            <a:r>
              <a:t>Furqan Ali Khan</a:t>
            </a:r>
          </a:p>
          <a:p>
            <a:pPr lvl="1" marL="0" indent="182880" defTabSz="330200">
              <a:lnSpc>
                <a:spcPct val="100000"/>
              </a:lnSpc>
              <a:spcBef>
                <a:spcPts val="0"/>
              </a:spcBef>
              <a:buSzTx/>
              <a:buNone/>
              <a:defRPr b="1" sz="2200">
                <a:solidFill>
                  <a:schemeClr val="accent1"/>
                </a:solidFill>
              </a:defRPr>
            </a:pPr>
            <a:r>
              <a:t>Vijay Anand</a:t>
            </a:r>
          </a:p>
          <a:p>
            <a:pPr lvl="1" marL="0" indent="182880" defTabSz="330200">
              <a:lnSpc>
                <a:spcPct val="100000"/>
              </a:lnSpc>
              <a:spcBef>
                <a:spcPts val="0"/>
              </a:spcBef>
              <a:buSzTx/>
              <a:buNone/>
              <a:defRPr b="1" sz="2200">
                <a:solidFill>
                  <a:schemeClr val="accent1"/>
                </a:solidFill>
              </a:defRPr>
            </a:pPr>
            <a:r>
              <a:t>Furqan Ali Khan</a:t>
            </a:r>
          </a:p>
          <a:p>
            <a:pPr lvl="1" marL="0" indent="182880" defTabSz="330200">
              <a:lnSpc>
                <a:spcPct val="100000"/>
              </a:lnSpc>
              <a:spcBef>
                <a:spcPts val="0"/>
              </a:spcBef>
              <a:buSzTx/>
              <a:buNone/>
              <a:defRPr b="1" sz="2200">
                <a:solidFill>
                  <a:schemeClr val="accent1"/>
                </a:solidFill>
              </a:defRPr>
            </a:pPr>
            <a:r>
              <a:t>Vijay Anand</a:t>
            </a:r>
          </a:p>
        </p:txBody>
      </p:sp>
      <p:sp>
        <p:nvSpPr>
          <p:cNvPr id="152" name="Qbit Rotation Simulator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Qbit Rotation Simulator</a:t>
            </a:r>
          </a:p>
        </p:txBody>
      </p:sp>
      <p:sp>
        <p:nvSpPr>
          <p:cNvPr id="153" name="By…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86104">
              <a:defRPr sz="3905"/>
            </a:pPr>
            <a:r>
              <a:t>By</a:t>
            </a:r>
          </a:p>
          <a:p>
            <a:pPr defTabSz="586104">
              <a:defRPr sz="3905"/>
            </a:pPr>
            <a:r>
              <a:t>Qbit Musketeers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hank You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8">
              <a:defRPr b="0"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Thank You!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A Qubit or quantum bit is a basic unit of quantum information—the quantum version of the classic binary bit physically realized with a two-state device.…"/>
          <p:cNvSpPr txBox="1"/>
          <p:nvPr>
            <p:ph type="body" sz="half" idx="1"/>
          </p:nvPr>
        </p:nvSpPr>
        <p:spPr>
          <a:xfrm>
            <a:off x="1206499" y="2729685"/>
            <a:ext cx="9779001" cy="8256630"/>
          </a:xfrm>
          <a:prstGeom prst="rect">
            <a:avLst/>
          </a:prstGeom>
        </p:spPr>
        <p:txBody>
          <a:bodyPr/>
          <a:lstStyle/>
          <a:p>
            <a:pPr/>
            <a:r>
              <a:t>A Qubit or quantum bit is a basic unit of quantum information—the quantum version of the classic binary bit physically realized with a two-state device.</a:t>
            </a:r>
          </a:p>
          <a:p>
            <a:pPr/>
            <a:r>
              <a:t>It has two levels which are spin up and spin down.</a:t>
            </a:r>
          </a:p>
          <a:p>
            <a:pPr/>
            <a:r>
              <a:t>Bloch sphere is a representation of a qubit. </a:t>
            </a:r>
          </a:p>
        </p:txBody>
      </p:sp>
      <p:pic>
        <p:nvPicPr>
          <p:cNvPr id="156" name="Image" descr="Image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212" t="0" r="1212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57" name="Qb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Qbit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A quantum circuit is a type of computational procedure that combines simultaneous real-time classical computation with coherent quantum operations on quantum data like qubits.…"/>
          <p:cNvSpPr txBox="1"/>
          <p:nvPr>
            <p:ph type="body" sz="half" idx="1"/>
          </p:nvPr>
        </p:nvSpPr>
        <p:spPr>
          <a:xfrm>
            <a:off x="1206499" y="2729685"/>
            <a:ext cx="9779001" cy="8256630"/>
          </a:xfrm>
          <a:prstGeom prst="rect">
            <a:avLst/>
          </a:prstGeom>
        </p:spPr>
        <p:txBody>
          <a:bodyPr/>
          <a:lstStyle/>
          <a:p>
            <a:pPr marL="579119" indent="-579119" defTabSz="2316421">
              <a:spcBef>
                <a:spcPts val="4200"/>
              </a:spcBef>
              <a:defRPr sz="4560"/>
            </a:pPr>
            <a:r>
              <a:t>A quantum circuit is a type of computational procedure that combines simultaneous real-time classical computation with coherent quantum operations on quantum data like qubits.</a:t>
            </a:r>
          </a:p>
          <a:p>
            <a:pPr marL="579119" indent="-579119" defTabSz="2316421">
              <a:spcBef>
                <a:spcPts val="4200"/>
              </a:spcBef>
              <a:defRPr sz="4560"/>
            </a:pPr>
            <a:r>
              <a:t>It consists of a series of ordered quantum gates, measurements, and resets that can all conditionally use information from the real-time classical computation.</a:t>
            </a:r>
          </a:p>
        </p:txBody>
      </p:sp>
      <p:pic>
        <p:nvPicPr>
          <p:cNvPr id="160" name="Image" descr="Image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2198501" y="3974459"/>
            <a:ext cx="10903871" cy="5076289"/>
          </a:xfrm>
          <a:prstGeom prst="rect">
            <a:avLst/>
          </a:prstGeom>
        </p:spPr>
      </p:pic>
      <p:sp>
        <p:nvSpPr>
          <p:cNvPr id="161" name="Quantum Circui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Quantum Circuits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A basic quantum circuit using a few qubits is known as a quantum logic gate (or just a quantum gate).…"/>
          <p:cNvSpPr txBox="1"/>
          <p:nvPr>
            <p:ph type="body" sz="half" idx="1"/>
          </p:nvPr>
        </p:nvSpPr>
        <p:spPr>
          <a:xfrm>
            <a:off x="1206500" y="2495467"/>
            <a:ext cx="9779000" cy="10009667"/>
          </a:xfrm>
          <a:prstGeom prst="rect">
            <a:avLst/>
          </a:prstGeom>
        </p:spPr>
        <p:txBody>
          <a:bodyPr/>
          <a:lstStyle/>
          <a:p>
            <a:pPr/>
            <a:r>
              <a:t>A basic quantum circuit using a few qubits is known as a quantum logic gate (or just a quantum gate).</a:t>
            </a:r>
          </a:p>
          <a:p>
            <a:pPr/>
            <a:r>
              <a:t>Similar to how classical logic gates are the building blocks of traditional digital circuits, they are the building blocks of quantum circuits.</a:t>
            </a:r>
          </a:p>
          <a:p>
            <a:pPr/>
            <a:r>
              <a:t>Quantum logic gates, in contrast to many classical logic gates, are reversible.</a:t>
            </a:r>
          </a:p>
        </p:txBody>
      </p:sp>
      <p:pic>
        <p:nvPicPr>
          <p:cNvPr id="164" name="Image" descr="Image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269" t="0" r="269" b="0"/>
          <a:stretch>
            <a:fillRect/>
          </a:stretch>
        </p:blipFill>
        <p:spPr>
          <a:xfrm>
            <a:off x="12191999" y="3378647"/>
            <a:ext cx="10916875" cy="6402626"/>
          </a:xfrm>
          <a:prstGeom prst="rect">
            <a:avLst/>
          </a:prstGeom>
        </p:spPr>
      </p:pic>
      <p:sp>
        <p:nvSpPr>
          <p:cNvPr id="165" name="Quantum Ga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Quantum Gates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his app is use to represent the rotation of Qbit in a Bloch sphere when is passed through different quantum gates.…"/>
          <p:cNvSpPr txBox="1"/>
          <p:nvPr>
            <p:ph type="body" sz="half" idx="1"/>
          </p:nvPr>
        </p:nvSpPr>
        <p:spPr>
          <a:xfrm>
            <a:off x="1206500" y="2187382"/>
            <a:ext cx="9779000" cy="10317752"/>
          </a:xfrm>
          <a:prstGeom prst="rect">
            <a:avLst/>
          </a:prstGeom>
        </p:spPr>
        <p:txBody>
          <a:bodyPr/>
          <a:lstStyle/>
          <a:p>
            <a:pPr marL="603504" indent="-603504" defTabSz="2413955">
              <a:spcBef>
                <a:spcPts val="4400"/>
              </a:spcBef>
              <a:defRPr sz="4752"/>
            </a:pPr>
            <a:r>
              <a:t>This app is use to represent the rotation of Qbit in a Bloch sphere when is passed through different quantum gates.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This can be very useful for learning basics of qbit and its rotation operation(or Dirac change) in real time.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This is achieved through python Qiskit and Tkinter.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Also it helps visualising change in qbits when it is passed through combination of quantum gates.</a:t>
            </a:r>
          </a:p>
        </p:txBody>
      </p:sp>
      <p:pic>
        <p:nvPicPr>
          <p:cNvPr id="168" name="Image" descr="Image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8080" t="0" r="8080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69" name="Qbit Rotation Simul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023821">
              <a:defRPr spc="-141" sz="7054"/>
            </a:lvl1pPr>
          </a:lstStyle>
          <a:p>
            <a:pPr/>
            <a:r>
              <a:t>Qbit Rotation Simulator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he X-gate is represented by the Pauli-X matrix:…"/>
          <p:cNvSpPr txBox="1"/>
          <p:nvPr>
            <p:ph type="body" sz="half" idx="1"/>
          </p:nvPr>
        </p:nvSpPr>
        <p:spPr>
          <a:xfrm>
            <a:off x="1206500" y="2392390"/>
            <a:ext cx="9779000" cy="10112744"/>
          </a:xfrm>
          <a:prstGeom prst="rect">
            <a:avLst/>
          </a:prstGeom>
        </p:spPr>
        <p:txBody>
          <a:bodyPr/>
          <a:lstStyle/>
          <a:p>
            <a:pPr/>
            <a:r>
              <a:t>The X-gate is represented by the Pauli-X matrix:</a:t>
            </a:r>
          </a:p>
          <a:p>
            <a:pPr marL="0" indent="0">
              <a:buClr>
                <a:srgbClr val="000000"/>
              </a:buClr>
              <a:buSzTx/>
              <a:buNone/>
            </a:pPr>
          </a:p>
          <a:p>
            <a:pPr marL="0" indent="0">
              <a:buClr>
                <a:srgbClr val="000000"/>
              </a:buClr>
              <a:buSzTx/>
              <a:buNone/>
            </a:pPr>
          </a:p>
          <a:p>
            <a:pPr marL="228600" indent="-228600">
              <a:buClr>
                <a:srgbClr val="000000"/>
              </a:buClr>
              <a:buSzPct val="100000"/>
            </a:pPr>
            <a:r>
              <a:t>To see the effect a gate has on a qubit, we simply multiply the qubit’s statevector by the gate. We can see that the X-gate switches the amplitudes of the states |0⟩ and |1⟩:</a:t>
            </a:r>
          </a:p>
        </p:txBody>
      </p:sp>
      <p:pic>
        <p:nvPicPr>
          <p:cNvPr id="172" name="Screen Recording 2022-10-23 at 1.22.33 PM.mov" descr="Screen Recording 2022-10-23 at 1.22.33 PM.mov"/>
          <p:cNvPicPr>
            <a:picLocks noChangeAspect="0"/>
          </p:cNvPicPr>
          <p:nvPr>
            <p:ph type="pic" idx="22"/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2229270" y="1263848"/>
            <a:ext cx="10842333" cy="11188205"/>
          </a:xfrm>
          <a:prstGeom prst="rect">
            <a:avLst/>
          </a:prstGeom>
        </p:spPr>
      </p:pic>
      <p:sp>
        <p:nvSpPr>
          <p:cNvPr id="173" name="X-Ga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X-Gate</a:t>
            </a:r>
          </a:p>
        </p:txBody>
      </p:sp>
      <p:pic>
        <p:nvPicPr>
          <p:cNvPr id="174" name="Screenshot 2022-10-23 at 1.07.57 PM.png" descr="Screenshot 2022-10-23 at 1.07.57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04787" y="4417839"/>
            <a:ext cx="6104871" cy="1435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Screenshot 2022-10-23 at 1.14.05 PM.png" descr="Screenshot 2022-10-23 at 1.14.05 P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76526" y="11111527"/>
            <a:ext cx="6761393" cy="19532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16" fill="hold"/>
                                        <p:tgtEl>
                                          <p:spTgt spid="1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0">
                <p:cTn id="7" fill="hold" display="0">
                  <p:stCondLst>
                    <p:cond delay="indefinite"/>
                  </p:stCondLst>
                </p:cTn>
                <p:tgtEl>
                  <p:spTgt spid="172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72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7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he Y &amp; Z Pauli matrices also act as the Y &amp; Z-gates in our quantum circuits:…"/>
          <p:cNvSpPr txBox="1"/>
          <p:nvPr>
            <p:ph type="body" sz="half" idx="1"/>
          </p:nvPr>
        </p:nvSpPr>
        <p:spPr>
          <a:xfrm>
            <a:off x="1206500" y="2291635"/>
            <a:ext cx="9779000" cy="10213499"/>
          </a:xfrm>
          <a:prstGeom prst="rect">
            <a:avLst/>
          </a:prstGeom>
        </p:spPr>
        <p:txBody>
          <a:bodyPr/>
          <a:lstStyle/>
          <a:p>
            <a:pPr/>
            <a:r>
              <a:t> The Y &amp; Z Pauli matrices also act as the Y &amp; Z-gates in our quantum circuits:</a:t>
            </a:r>
          </a:p>
          <a:p>
            <a:pPr/>
          </a:p>
          <a:p>
            <a:pPr/>
          </a:p>
          <a:p>
            <a:pPr/>
            <a:r>
              <a:t>they also respectively perform rotations by π around the y and z-axis of the Bloch sphere.</a:t>
            </a:r>
          </a:p>
        </p:txBody>
      </p:sp>
      <p:sp>
        <p:nvSpPr>
          <p:cNvPr id="178" name="Y &amp; Z-Ga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 &amp; Z-Gates</a:t>
            </a:r>
          </a:p>
        </p:txBody>
      </p:sp>
      <p:pic>
        <p:nvPicPr>
          <p:cNvPr id="179" name="Screenshot 2022-10-23 at 1.28.03 PM.png" descr="Screenshot 2022-10-23 at 1.28.0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2041" y="4629376"/>
            <a:ext cx="8048768" cy="22575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Screenshot 2022-10-23 at 1.30.48 PM.png" descr="Screenshot 2022-10-23 at 1.30.4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444506" y="5004496"/>
            <a:ext cx="6946901" cy="8712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Screenshot 2022-10-23 at 1.30.25 PM.png" descr="Screenshot 2022-10-23 at 1.30.2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83624" y="24075"/>
            <a:ext cx="6934201" cy="848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he Hadamard gate (H-gate) is a fundamental quantum gate. It allows us to move away from the poles of the Bloch sphere and create a superposition of |0⟩ and |1⟩. It has the matrix…"/>
          <p:cNvSpPr txBox="1"/>
          <p:nvPr>
            <p:ph type="body" sz="half" idx="1"/>
          </p:nvPr>
        </p:nvSpPr>
        <p:spPr>
          <a:xfrm>
            <a:off x="1206500" y="2528763"/>
            <a:ext cx="9779000" cy="9976371"/>
          </a:xfrm>
          <a:prstGeom prst="rect">
            <a:avLst/>
          </a:prstGeom>
        </p:spPr>
        <p:txBody>
          <a:bodyPr/>
          <a:lstStyle/>
          <a:p>
            <a:pPr/>
            <a:r>
              <a:t>The Hadamard gate (H-gate) is a fundamental quantum gate. It allows us to move away from the poles of the Bloch sphere and create a superposition of |0</a:t>
            </a:r>
            <a:r>
              <a:rPr b="1"/>
              <a:t>⟩ </a:t>
            </a:r>
            <a:r>
              <a:t>and |1</a:t>
            </a:r>
            <a:r>
              <a:rPr b="1"/>
              <a:t>⟩</a:t>
            </a:r>
            <a:r>
              <a:t>. It has the matrix</a:t>
            </a:r>
          </a:p>
          <a:p>
            <a:pPr/>
          </a:p>
          <a:p>
            <a:pPr/>
            <a:r>
              <a:t>We can see that this performs the transformations below:</a:t>
            </a:r>
          </a:p>
          <a:p>
            <a:pPr lvl="5" marL="0" indent="2286000">
              <a:buSzTx/>
              <a:buNone/>
            </a:pPr>
            <a:r>
              <a:t>H|0</a:t>
            </a:r>
            <a:r>
              <a:rPr b="1"/>
              <a:t>⟩ = </a:t>
            </a:r>
            <a:r>
              <a:t>|+</a:t>
            </a:r>
            <a:r>
              <a:rPr b="1"/>
              <a:t>⟩</a:t>
            </a:r>
            <a:endParaRPr b="1"/>
          </a:p>
          <a:p>
            <a:pPr lvl="5" marL="0" indent="2286000">
              <a:buSzTx/>
              <a:buNone/>
            </a:pPr>
            <a:r>
              <a:t>H|1</a:t>
            </a:r>
            <a:r>
              <a:rPr b="1"/>
              <a:t>⟩ = </a:t>
            </a:r>
            <a:r>
              <a:t>|+</a:t>
            </a:r>
            <a:r>
              <a:rPr b="1"/>
              <a:t>⟩</a:t>
            </a:r>
          </a:p>
        </p:txBody>
      </p:sp>
      <p:pic>
        <p:nvPicPr>
          <p:cNvPr id="184" name="Screen Recording 2022-10-23 at 1.22.33 PM.mov" descr="Screen Recording 2022-10-23 at 1.22.33 PM.mov"/>
          <p:cNvPicPr>
            <a:picLocks noChangeAspect="0"/>
          </p:cNvPicPr>
          <p:nvPr>
            <p:ph type="pic" idx="22"/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2229270" y="1263848"/>
            <a:ext cx="10842333" cy="11188205"/>
          </a:xfrm>
          <a:prstGeom prst="rect">
            <a:avLst/>
          </a:prstGeom>
        </p:spPr>
      </p:pic>
      <p:sp>
        <p:nvSpPr>
          <p:cNvPr id="185" name="H-Ga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H-Gate</a:t>
            </a:r>
          </a:p>
        </p:txBody>
      </p:sp>
      <p:pic>
        <p:nvPicPr>
          <p:cNvPr id="186" name="Screenshot 2022-10-23 at 1.39.06 PM.png" descr="Screenshot 2022-10-23 at 1.39.06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22466" y="6817325"/>
            <a:ext cx="4080197" cy="17934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16" fill="hold"/>
                                        <p:tgtEl>
                                          <p:spTgt spid="1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0">
                <p:cTn id="7" fill="hold" display="0">
                  <p:stCondLst>
                    <p:cond delay="indefinite"/>
                  </p:stCondLst>
                </p:cTn>
                <p:tgtEl>
                  <p:spTgt spid="184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84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8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he Rx gate is one of the Rotation operators.…"/>
          <p:cNvSpPr txBox="1"/>
          <p:nvPr>
            <p:ph type="body" sz="half" idx="1"/>
          </p:nvPr>
        </p:nvSpPr>
        <p:spPr>
          <a:xfrm>
            <a:off x="1206500" y="2443097"/>
            <a:ext cx="9779000" cy="10062037"/>
          </a:xfrm>
          <a:prstGeom prst="rect">
            <a:avLst/>
          </a:prstGeom>
        </p:spPr>
        <p:txBody>
          <a:bodyPr/>
          <a:lstStyle/>
          <a:p>
            <a:pPr/>
            <a:r>
              <a:t>The Rx gate is one of the Rotation operators. </a:t>
            </a:r>
          </a:p>
          <a:p>
            <a:pPr/>
            <a:r>
              <a:t>The Rx gate is a single-qubit rotation through angle θ (radians) around the x-axis.</a:t>
            </a:r>
          </a:p>
          <a:p>
            <a:pPr/>
          </a:p>
          <a:p>
            <a:pPr/>
            <a:r>
              <a:t>Similiarly Ry and Rz gate is a single-qubit rotation through angle θ (radians) around the y-axis and z-axis respectively.</a:t>
            </a:r>
          </a:p>
        </p:txBody>
      </p:sp>
      <p:pic>
        <p:nvPicPr>
          <p:cNvPr id="189" name="Screen Recording 2022-10-23 at 2.07.55 PM.mov" descr="Screen Recording 2022-10-23 at 2.07.55 PM.mov"/>
          <p:cNvPicPr>
            <a:picLocks noChangeAspect="0"/>
          </p:cNvPicPr>
          <p:nvPr>
            <p:ph type="pic" idx="22"/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1459545" y="1144577"/>
            <a:ext cx="12381106" cy="10303975"/>
          </a:xfrm>
          <a:prstGeom prst="rect">
            <a:avLst/>
          </a:prstGeom>
        </p:spPr>
      </p:pic>
      <p:sp>
        <p:nvSpPr>
          <p:cNvPr id="190" name="Rx-Ga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Rx-Gate</a:t>
            </a:r>
          </a:p>
        </p:txBody>
      </p:sp>
      <p:pic>
        <p:nvPicPr>
          <p:cNvPr id="191" name="Screenshot 2022-10-23 at 1.54.35 PM.png" descr="Screenshot 2022-10-23 at 1.54.35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07828" y="6394703"/>
            <a:ext cx="6421599" cy="18377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31" fill="hold"/>
                                        <p:tgtEl>
                                          <p:spTgt spid="1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0">
                <p:cTn id="7" fill="hold" display="0">
                  <p:stCondLst>
                    <p:cond delay="indefinite"/>
                  </p:stCondLst>
                </p:cTn>
                <p:tgtEl>
                  <p:spTgt spid="189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89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8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